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D3975-EDFB-44E8-A10D-289BD541D2DE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9349D-F17B-4EDA-92D5-BC8AE33AD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21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9349D-F17B-4EDA-92D5-BC8AE33ADD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1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64E8-0610-4EFE-AA7E-BD10943537E3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5CC5C-AEA1-4A94-A89E-30E9D324FFB3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92EA-4C7D-4920-8C48-1C27A2144AB0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2882-528E-4477-8391-32C3CC418222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0EDF-171E-4692-BE8D-E8EA4F7A5304}" type="datetime1">
              <a:rPr lang="en-US" smtClean="0"/>
              <a:t>11/27/2019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28B6-87BF-4C92-891C-BC0B4C0A13A1}" type="datetime1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A59CA-9FEC-417A-8D03-249543D03C12}" type="datetime1">
              <a:rPr lang="en-US" smtClean="0"/>
              <a:t>11/27/2019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CBAB-DB7F-4F4B-9A1B-70FA00914BD8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BA18-750F-4862-B39E-41A43AEB8E84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9655-27D7-4B75-A1F9-80F64A698EE0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B2BF0-6824-49CF-A7AF-09593CFF453F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04032-B1B4-4509-938B-ABE41AEEDDF1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Authored by Anup Sharma MSc B.Ed MRSC PhD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Basic Laws of Chemical Combination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86200"/>
            <a:ext cx="83058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Antoine Lavoisier who is one of the founding chemist and Joseph Proust established the two basic laws of matter. These  laws explain about the chemical combination of matter.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67400" y="6248400"/>
            <a:ext cx="3124200" cy="365125"/>
          </a:xfrm>
        </p:spPr>
        <p:txBody>
          <a:bodyPr/>
          <a:lstStyle/>
          <a:p>
            <a:r>
              <a:rPr lang="en-US" dirty="0" smtClean="0"/>
              <a:t>Authored by </a:t>
            </a:r>
            <a:r>
              <a:rPr lang="en-US" dirty="0" err="1" smtClean="0"/>
              <a:t>Anup</a:t>
            </a:r>
            <a:r>
              <a:rPr lang="en-US" dirty="0" smtClean="0"/>
              <a:t> Sharma MSc </a:t>
            </a:r>
            <a:r>
              <a:rPr lang="en-US" dirty="0" err="1" smtClean="0"/>
              <a:t>B.Ed</a:t>
            </a:r>
            <a:r>
              <a:rPr lang="en-US" dirty="0" smtClean="0"/>
              <a:t> MRSC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690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/>
                <a:ea typeface="Times New Roman"/>
              </a:rPr>
              <a:t>Law of conservation of mass</a:t>
            </a:r>
            <a:r>
              <a:rPr lang="en-US" dirty="0">
                <a:latin typeface="Times New Roman"/>
                <a:ea typeface="Times New Roman"/>
              </a:rPr>
              <a:t>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" y="1566952"/>
            <a:ext cx="8915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2800" b="1" dirty="0" smtClean="0">
                <a:latin typeface="Times New Roman"/>
                <a:ea typeface="Times New Roman"/>
              </a:rPr>
              <a:t>According </a:t>
            </a:r>
            <a:r>
              <a:rPr lang="en-US" sz="2800" b="1" dirty="0">
                <a:latin typeface="Times New Roman"/>
                <a:ea typeface="Times New Roman"/>
              </a:rPr>
              <a:t>to this law mass can neither be created nor </a:t>
            </a:r>
            <a:r>
              <a:rPr lang="en-US" sz="2800" b="1" dirty="0" smtClean="0">
                <a:latin typeface="Times New Roman"/>
                <a:ea typeface="Times New Roman"/>
              </a:rPr>
              <a:t>           destroyed </a:t>
            </a:r>
            <a:r>
              <a:rPr lang="en-US" sz="2800" b="1" dirty="0">
                <a:latin typeface="Times New Roman"/>
                <a:ea typeface="Times New Roman"/>
              </a:rPr>
              <a:t>in a chemical reaction.</a:t>
            </a:r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 </a:t>
            </a:r>
            <a:endParaRPr lang="en-US" sz="2800" b="1" dirty="0" smtClean="0">
              <a:latin typeface="Times New Roman"/>
              <a:ea typeface="Times New Roman"/>
            </a:endParaRPr>
          </a:p>
          <a:p>
            <a:pPr marR="0" lvl="0" fontAlgn="base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2800" b="1" dirty="0" smtClean="0">
                <a:latin typeface="Times New Roman"/>
                <a:ea typeface="Times New Roman"/>
              </a:rPr>
              <a:t>For </a:t>
            </a:r>
            <a:r>
              <a:rPr lang="en-US" sz="2800" b="1" dirty="0">
                <a:latin typeface="Times New Roman"/>
                <a:ea typeface="Times New Roman"/>
              </a:rPr>
              <a:t>example </a:t>
            </a:r>
            <a:endParaRPr lang="en-US" sz="2800" dirty="0">
              <a:latin typeface="Times New Roman"/>
              <a:ea typeface="Times New Roman"/>
            </a:endParaRPr>
          </a:p>
          <a:p>
            <a:pPr marR="0" lvl="0" fontAlgn="base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2800" b="1" dirty="0" smtClean="0">
                <a:latin typeface="Times New Roman"/>
                <a:ea typeface="Times New Roman"/>
              </a:rPr>
              <a:t>If </a:t>
            </a:r>
            <a:r>
              <a:rPr lang="en-US" sz="2800" b="1" dirty="0">
                <a:latin typeface="Times New Roman"/>
                <a:ea typeface="Times New Roman"/>
              </a:rPr>
              <a:t>magnesium ribbon is burned in oxygen or air, the mass of reactants and products will not change.</a:t>
            </a:r>
            <a:endParaRPr lang="en-US" sz="2800" dirty="0">
              <a:latin typeface="Times New Roman"/>
              <a:ea typeface="Times New Roman"/>
            </a:endParaRPr>
          </a:p>
          <a:p>
            <a:pPr marL="45720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/>
                <a:ea typeface="Times New Roman"/>
              </a:rPr>
              <a:t> </a:t>
            </a:r>
            <a:r>
              <a:rPr lang="en-US" sz="2000" b="1" dirty="0" smtClean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2Mg </a:t>
            </a:r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( 48g)+O</a:t>
            </a:r>
            <a:r>
              <a:rPr lang="en-US" sz="2800" b="1" baseline="-25000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2</a:t>
            </a:r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  (32g)  =  2MgO(80g)</a:t>
            </a:r>
            <a:endParaRPr lang="en-US" sz="2800" dirty="0">
              <a:latin typeface="Times New Roman"/>
              <a:ea typeface="Times New Roman"/>
            </a:endParaRPr>
          </a:p>
          <a:p>
            <a:pPr fontAlgn="base"/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 </a:t>
            </a:r>
            <a:endParaRPr lang="en-US" sz="2800" dirty="0">
              <a:latin typeface="Times New Roman"/>
              <a:ea typeface="Times New Roman"/>
            </a:endParaRPr>
          </a:p>
          <a:p>
            <a:pPr fontAlgn="base"/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               Mass of Mg 24×2=48g, O</a:t>
            </a:r>
            <a:r>
              <a:rPr lang="en-US" sz="2800" b="1" baseline="-25000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2</a:t>
            </a:r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 = 16×2=32g</a:t>
            </a:r>
            <a:endParaRPr lang="en-US" sz="2800" dirty="0">
              <a:latin typeface="Times New Roman"/>
              <a:ea typeface="Times New Roman"/>
            </a:endParaRPr>
          </a:p>
          <a:p>
            <a:pPr fontAlgn="base"/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               It means in a chemical reaction the mass remains same.</a:t>
            </a:r>
            <a:endParaRPr lang="en-US" sz="2800" dirty="0">
              <a:latin typeface="Times New Roman"/>
              <a:ea typeface="Times New Roman"/>
            </a:endParaRPr>
          </a:p>
          <a:p>
            <a:pPr fontAlgn="base"/>
            <a:r>
              <a:rPr lang="en-US" sz="2000" b="1" dirty="0">
                <a:solidFill>
                  <a:srgbClr val="3D3D3D"/>
                </a:solidFill>
                <a:latin typeface="inherit"/>
                <a:ea typeface="Times New Roman"/>
                <a:cs typeface="Arial"/>
              </a:rPr>
              <a:t>               </a:t>
            </a:r>
            <a:r>
              <a:rPr lang="en-US" sz="2800" dirty="0">
                <a:latin typeface="Times New Roman"/>
                <a:ea typeface="Times New Roman"/>
              </a:rPr>
              <a:t>Mass of reactants = Mass of products</a:t>
            </a:r>
            <a:endParaRPr lang="en-US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3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Law of definite proportions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7764" y="1348800"/>
            <a:ext cx="8839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sz="3200" dirty="0" smtClean="0"/>
              <a:t>According </a:t>
            </a:r>
            <a:r>
              <a:rPr lang="en-US" sz="3200" dirty="0"/>
              <a:t>to this law </a:t>
            </a:r>
            <a:r>
              <a:rPr lang="en-US" sz="3200" b="1" dirty="0"/>
              <a:t>Atoms combine in definite ratio thus compound have definite proportion of atoms irrespective of the source of the compound.</a:t>
            </a:r>
            <a:endParaRPr lang="en-US" sz="3200" dirty="0"/>
          </a:p>
          <a:p>
            <a:pPr fontAlgn="base"/>
            <a:r>
              <a:rPr lang="en-US" sz="3200" b="1" dirty="0"/>
              <a:t> </a:t>
            </a:r>
            <a:endParaRPr lang="en-US" sz="3200" dirty="0"/>
          </a:p>
          <a:p>
            <a:pPr fontAlgn="base"/>
            <a:r>
              <a:rPr lang="en-US" sz="3200" b="1" dirty="0"/>
              <a:t>              For example Water,H</a:t>
            </a:r>
            <a:r>
              <a:rPr lang="en-US" sz="3200" b="1" baseline="-25000" dirty="0"/>
              <a:t>2</a:t>
            </a:r>
            <a:r>
              <a:rPr lang="en-US" sz="3200" b="1" dirty="0"/>
              <a:t>O has 11.11% Hydrogen no matter what ever is the source of water.</a:t>
            </a:r>
            <a:endParaRPr lang="en-US" sz="3200" dirty="0"/>
          </a:p>
          <a:p>
            <a:r>
              <a:rPr lang="en-US" sz="3200" dirty="0"/>
              <a:t>             </a:t>
            </a:r>
          </a:p>
          <a:p>
            <a:r>
              <a:rPr lang="en-US" sz="3200" dirty="0"/>
              <a:t>               In other words, hydrogen and oxygen has mass in the ratio of 1 : 8 irrespective  the source of   </a:t>
            </a:r>
          </a:p>
          <a:p>
            <a:r>
              <a:rPr lang="en-US" sz="3200" dirty="0"/>
              <a:t>               water.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43600" y="6400800"/>
            <a:ext cx="3200400" cy="365125"/>
          </a:xfrm>
        </p:spPr>
        <p:txBody>
          <a:bodyPr/>
          <a:lstStyle/>
          <a:p>
            <a:r>
              <a:rPr lang="en-US" smtClean="0"/>
              <a:t>Authored by Anup Sharma MSc B.Ed MRSC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5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an Atom?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0668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  <a:r>
              <a:rPr lang="en-US" sz="3200" dirty="0" smtClean="0"/>
              <a:t>An </a:t>
            </a:r>
            <a:r>
              <a:rPr lang="en-US" sz="3200" dirty="0"/>
              <a:t>Atom is the smallest particle of an element which can take part in a chemical reaction to form a </a:t>
            </a:r>
            <a:r>
              <a:rPr lang="en-US" sz="3200" dirty="0" smtClean="0"/>
              <a:t>new </a:t>
            </a:r>
            <a:r>
              <a:rPr lang="en-US" sz="3200" dirty="0"/>
              <a:t>substance.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4716"/>
            <a:ext cx="8534400" cy="365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17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Symbols of </a:t>
            </a:r>
            <a:r>
              <a:rPr lang="en-US" b="1" dirty="0" smtClean="0"/>
              <a:t>Elements</a:t>
            </a:r>
            <a:r>
              <a:rPr lang="en-US" b="1" dirty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Dalton </a:t>
            </a:r>
            <a:r>
              <a:rPr lang="en-US" sz="3600" b="1" dirty="0"/>
              <a:t>proposed some symbols for elements.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7315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7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day symbols of </a:t>
            </a:r>
            <a:r>
              <a:rPr lang="en-US" dirty="0" smtClean="0"/>
              <a:t>elements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927" y="1676400"/>
            <a:ext cx="8839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IUPAC</a:t>
            </a:r>
            <a:r>
              <a:rPr lang="en-US" sz="3200" dirty="0"/>
              <a:t>((International Union of Pure and Applied Chemistry)  approves the names and symbols of elements.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first letter in capital of the name is generally used as a symbol however many elements also have second letter as well in the name.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second letter is always small letter. </a:t>
            </a:r>
            <a:endParaRPr lang="en-US" sz="3200" dirty="0" smtClean="0"/>
          </a:p>
          <a:p>
            <a:r>
              <a:rPr lang="en-US" sz="3200" dirty="0" smtClean="0"/>
              <a:t>For </a:t>
            </a:r>
            <a:r>
              <a:rPr lang="en-US" sz="3200" dirty="0"/>
              <a:t>example: </a:t>
            </a:r>
            <a:r>
              <a:rPr lang="en-US" sz="3200" dirty="0" err="1"/>
              <a:t>Berelium</a:t>
            </a:r>
            <a:r>
              <a:rPr lang="en-US" sz="3200" dirty="0"/>
              <a:t> is Be and not BE.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89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687739"/>
              </p:ext>
            </p:extLst>
          </p:nvPr>
        </p:nvGraphicFramePr>
        <p:xfrm>
          <a:off x="471055" y="457200"/>
          <a:ext cx="8139545" cy="6400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2400"/>
                <a:gridCol w="4177145"/>
              </a:tblGrid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Element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Symbol of element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Hydrogen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Helium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He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Lithium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Li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</a:rPr>
                        <a:t>Berelium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Be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Boron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B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Carbon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C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Nitrogen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Oxygen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Barium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Ba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Fluorine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F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Neon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Ne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Sodium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Na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Magnesium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Mg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</a:rPr>
                        <a:t>Aluminium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Al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Silicon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Si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Phosphorus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Chlorine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Cl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Argon  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Ar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Potassium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K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Calcium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-152400"/>
            <a:ext cx="8839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Symbols of first 20 elements are as follows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6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a Molecule?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166843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 molecule is the independent unit of a substance. </a:t>
            </a:r>
            <a:endParaRPr lang="en-US" sz="2400" dirty="0"/>
          </a:p>
          <a:p>
            <a:r>
              <a:rPr lang="en-US" sz="2400" b="1" dirty="0"/>
              <a:t>Types of molecules</a:t>
            </a:r>
            <a:endParaRPr lang="en-US" sz="2400" dirty="0"/>
          </a:p>
          <a:p>
            <a:r>
              <a:rPr lang="en-US" sz="2400" b="1" dirty="0"/>
              <a:t>Based on elements </a:t>
            </a:r>
            <a:r>
              <a:rPr lang="en-US" sz="2400" b="1" dirty="0" smtClean="0"/>
              <a:t>nature, Molecules </a:t>
            </a:r>
            <a:r>
              <a:rPr lang="en-US" sz="2400" b="1" dirty="0"/>
              <a:t>are of two types: </a:t>
            </a:r>
            <a:endParaRPr lang="en-US" sz="2400" dirty="0"/>
          </a:p>
          <a:p>
            <a:pPr lvl="0"/>
            <a:r>
              <a:rPr lang="en-US" sz="2400" b="1" dirty="0"/>
              <a:t>Molecule of an element: Such molecule consist only one type of atoms.</a:t>
            </a:r>
            <a:endParaRPr lang="en-US" sz="2400" dirty="0"/>
          </a:p>
          <a:p>
            <a:r>
              <a:rPr lang="en-US" sz="2400" b="1" dirty="0"/>
              <a:t>       For example: </a:t>
            </a:r>
            <a:endParaRPr lang="en-US" sz="2400" dirty="0"/>
          </a:p>
          <a:p>
            <a:r>
              <a:rPr lang="en-US" sz="2400" dirty="0"/>
              <a:t>Oxygen gas molecule= O</a:t>
            </a:r>
            <a:r>
              <a:rPr lang="en-US" sz="2400" baseline="-25000" dirty="0"/>
              <a:t>2</a:t>
            </a:r>
            <a:endParaRPr lang="en-US" sz="2400" dirty="0"/>
          </a:p>
          <a:p>
            <a:r>
              <a:rPr lang="en-US" sz="2400" dirty="0"/>
              <a:t>Hydrogen gas molecule= H</a:t>
            </a:r>
            <a:r>
              <a:rPr lang="en-US" sz="2400" baseline="-25000" dirty="0"/>
              <a:t>2</a:t>
            </a:r>
            <a:endParaRPr lang="en-US" sz="2400" dirty="0"/>
          </a:p>
          <a:p>
            <a:r>
              <a:rPr lang="en-US" sz="2400" dirty="0" err="1"/>
              <a:t>Ozon</a:t>
            </a:r>
            <a:r>
              <a:rPr lang="en-US" sz="2400" dirty="0"/>
              <a:t> gas molecule= O</a:t>
            </a:r>
            <a:r>
              <a:rPr lang="en-US" sz="2400" baseline="-25000" dirty="0"/>
              <a:t>3</a:t>
            </a:r>
            <a:endParaRPr lang="en-US" sz="2400" dirty="0"/>
          </a:p>
          <a:p>
            <a:pPr lvl="0"/>
            <a:r>
              <a:rPr lang="en-US" sz="2400" b="1" dirty="0"/>
              <a:t>Molecule of compound:</a:t>
            </a:r>
            <a:r>
              <a:rPr lang="en-US" sz="2400" dirty="0"/>
              <a:t>  Such molecule consists of more than one type of atom.</a:t>
            </a:r>
          </a:p>
          <a:p>
            <a:r>
              <a:rPr lang="en-US" sz="2400" b="1" dirty="0"/>
              <a:t>For example:</a:t>
            </a:r>
            <a:r>
              <a:rPr lang="en-US" sz="2400" dirty="0"/>
              <a:t> </a:t>
            </a:r>
          </a:p>
          <a:p>
            <a:r>
              <a:rPr lang="en-US" sz="2400" dirty="0"/>
              <a:t>Water molecule =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r>
              <a:rPr lang="en-US" sz="2400" dirty="0"/>
              <a:t>Carbon di oxide molecule: CO</a:t>
            </a:r>
            <a:r>
              <a:rPr lang="en-US" sz="2400" baseline="-25000" dirty="0"/>
              <a:t>2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8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Atomicity of molecule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" y="1295400"/>
            <a:ext cx="8991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Based on number of atoms, Molecules are of following types</a:t>
            </a:r>
            <a:r>
              <a:rPr lang="en-US" sz="2800" dirty="0" smtClean="0"/>
              <a:t>:</a:t>
            </a:r>
            <a:endParaRPr lang="en-US" sz="2800" dirty="0"/>
          </a:p>
          <a:p>
            <a:pPr lvl="0"/>
            <a:r>
              <a:rPr lang="en-US" sz="2800" b="1" dirty="0"/>
              <a:t>Monoatomic molecule</a:t>
            </a:r>
            <a:r>
              <a:rPr lang="en-US" sz="2800" dirty="0"/>
              <a:t>: All noble gases are monoatomic molecules because they do not combine with other atoms. They are all stable </a:t>
            </a:r>
            <a:r>
              <a:rPr lang="en-US" sz="2800" dirty="0" err="1"/>
              <a:t>lements</a:t>
            </a:r>
            <a:r>
              <a:rPr lang="en-US" sz="2800" dirty="0"/>
              <a:t>. They have complete outermost shell means octet except helium which has complete duplet( two electron)</a:t>
            </a:r>
          </a:p>
          <a:p>
            <a:pPr lvl="0"/>
            <a:r>
              <a:rPr lang="en-US" sz="2800" b="1" dirty="0"/>
              <a:t>Diatomic molecule</a:t>
            </a:r>
            <a:r>
              <a:rPr lang="en-US" sz="2800" dirty="0"/>
              <a:t>: Such molecules have two atoms in a molecule. These elements complete their outermost shell by combining between two atoms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/>
              <a:t>Example: Hydrogen molecule H</a:t>
            </a:r>
            <a:r>
              <a:rPr lang="en-US" sz="2800" baseline="-25000" dirty="0"/>
              <a:t>2</a:t>
            </a:r>
            <a:r>
              <a:rPr lang="en-US" sz="2800" dirty="0"/>
              <a:t> – Single bond</a:t>
            </a:r>
          </a:p>
          <a:p>
            <a:r>
              <a:rPr lang="en-US" sz="2800" dirty="0"/>
              <a:t>Oxygen molecule O</a:t>
            </a:r>
            <a:r>
              <a:rPr lang="en-US" sz="2800" baseline="-25000" dirty="0"/>
              <a:t>2</a:t>
            </a:r>
            <a:r>
              <a:rPr lang="en-US" sz="2800" dirty="0"/>
              <a:t> – Double bond</a:t>
            </a:r>
          </a:p>
          <a:p>
            <a:r>
              <a:rPr lang="en-US" sz="2800" dirty="0"/>
              <a:t>Nitrogen molecule N</a:t>
            </a:r>
            <a:r>
              <a:rPr lang="en-US" sz="2800" baseline="-25000" dirty="0"/>
              <a:t>2</a:t>
            </a:r>
            <a:r>
              <a:rPr lang="en-US" sz="2800" dirty="0"/>
              <a:t>- Triple </a:t>
            </a:r>
            <a:r>
              <a:rPr lang="en-US" sz="2800" dirty="0" smtClean="0"/>
              <a:t>bond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7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04800"/>
            <a:ext cx="8839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b="1" dirty="0"/>
              <a:t>Tetratomic molecule: Such molecule has four atoms.</a:t>
            </a:r>
            <a:endParaRPr lang="en-US" sz="4000" dirty="0"/>
          </a:p>
          <a:p>
            <a:r>
              <a:rPr lang="en-US" sz="4000" b="1" dirty="0"/>
              <a:t>Example: Phosphorus molecule – </a:t>
            </a:r>
            <a:r>
              <a:rPr lang="en-US" sz="4000" b="1" dirty="0" smtClean="0"/>
              <a:t>P</a:t>
            </a:r>
            <a:r>
              <a:rPr lang="en-US" sz="4000" b="1" baseline="-25000" dirty="0" smtClean="0"/>
              <a:t>4</a:t>
            </a:r>
          </a:p>
          <a:p>
            <a:endParaRPr lang="en-US" sz="4000" dirty="0"/>
          </a:p>
          <a:p>
            <a:pPr lvl="0"/>
            <a:r>
              <a:rPr lang="en-US" sz="4000" b="1" dirty="0"/>
              <a:t>Polyatomic molecule: Such molecule contains many atoms</a:t>
            </a:r>
            <a:r>
              <a:rPr lang="en-US" sz="4000" b="1" dirty="0" smtClean="0"/>
              <a:t>.</a:t>
            </a:r>
          </a:p>
          <a:p>
            <a:pPr lvl="0"/>
            <a:endParaRPr lang="en-US" sz="4000" dirty="0"/>
          </a:p>
          <a:p>
            <a:r>
              <a:rPr lang="en-US" sz="4000" b="1" dirty="0"/>
              <a:t>Example: Sulphur molecule- S</a:t>
            </a:r>
            <a:r>
              <a:rPr lang="en-US" sz="4000" b="1" baseline="-25000" dirty="0"/>
              <a:t>8. </a:t>
            </a:r>
            <a:r>
              <a:rPr lang="en-US" sz="4000" b="1" dirty="0"/>
              <a:t>Sulphur molecule has eight atoms in one molecule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50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are ions?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Atoms tend to achieve stable configuration by either loss of electron or gain of electron. </a:t>
            </a:r>
            <a:endParaRPr lang="en-US" sz="4000" dirty="0" smtClean="0"/>
          </a:p>
          <a:p>
            <a:r>
              <a:rPr lang="en-US" sz="4000" dirty="0" smtClean="0"/>
              <a:t>If </a:t>
            </a:r>
            <a:r>
              <a:rPr lang="en-US" sz="4000" dirty="0"/>
              <a:t>an atom loses electron, it becomes a positive ion because the number of positive particles (proton) increases and the number of negative particles(electron) decreases.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46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447800"/>
            <a:ext cx="8915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Metals loose electrons to become positive ions. Positive ions are also called as cations.</a:t>
            </a:r>
          </a:p>
          <a:p>
            <a:r>
              <a:rPr lang="en-US" sz="3600" dirty="0"/>
              <a:t>Na( 11e and 11 p) – 1e </a:t>
            </a:r>
            <a:r>
              <a:rPr lang="en-US" sz="3600" dirty="0">
                <a:sym typeface="Wingdings"/>
              </a:rPr>
              <a:t></a:t>
            </a:r>
            <a:r>
              <a:rPr lang="en-US" sz="3600" dirty="0"/>
              <a:t> Na</a:t>
            </a:r>
            <a:r>
              <a:rPr lang="en-US" sz="3600" baseline="30000" dirty="0"/>
              <a:t>+</a:t>
            </a:r>
            <a:r>
              <a:rPr lang="en-US" sz="3600" dirty="0"/>
              <a:t>(10 e and 11 p) </a:t>
            </a:r>
          </a:p>
          <a:p>
            <a:r>
              <a:rPr lang="en-US" sz="3600" dirty="0"/>
              <a:t>Similarly If an atom gains electron, it becomes a negative ion because the number of positive particles(proton)  decreases and the number of negative particles(electron) increases. </a:t>
            </a:r>
          </a:p>
          <a:p>
            <a:r>
              <a:rPr lang="en-US" sz="3600" dirty="0"/>
              <a:t>Cl( 17e and 17 p) +1e </a:t>
            </a:r>
            <a:r>
              <a:rPr lang="en-US" sz="3600" dirty="0">
                <a:sym typeface="Wingdings"/>
              </a:rPr>
              <a:t></a:t>
            </a:r>
            <a:r>
              <a:rPr lang="en-US" sz="3600" dirty="0"/>
              <a:t> Cl</a:t>
            </a:r>
            <a:r>
              <a:rPr lang="en-US" sz="3600" baseline="30000" dirty="0"/>
              <a:t>-</a:t>
            </a:r>
            <a:r>
              <a:rPr lang="en-US" sz="3600" dirty="0"/>
              <a:t>(18 e and 17 p)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56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are polyatomic ions?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" y="838200"/>
            <a:ext cx="876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Polyatomic ions are the ions which are made up of two or more types of atoms.</a:t>
            </a:r>
            <a:endParaRPr lang="en-US" sz="2800" dirty="0"/>
          </a:p>
          <a:p>
            <a:r>
              <a:rPr lang="en-US" sz="2800" b="1" dirty="0"/>
              <a:t>Example:  </a:t>
            </a:r>
            <a:endParaRPr lang="en-US" sz="2800" dirty="0"/>
          </a:p>
          <a:p>
            <a:r>
              <a:rPr lang="en-US" sz="2800" b="1" dirty="0"/>
              <a:t>Ammonium ion          (NH</a:t>
            </a:r>
            <a:r>
              <a:rPr lang="en-US" sz="2800" b="1" baseline="-25000" dirty="0"/>
              <a:t>4</a:t>
            </a:r>
            <a:r>
              <a:rPr lang="en-US" sz="2800" b="1" dirty="0"/>
              <a:t>)</a:t>
            </a:r>
            <a:r>
              <a:rPr lang="en-US" sz="2800" b="1" baseline="30000" dirty="0"/>
              <a:t>+</a:t>
            </a:r>
            <a:r>
              <a:rPr lang="en-US" sz="2800" b="1" baseline="-25000" dirty="0"/>
              <a:t> </a:t>
            </a:r>
            <a:endParaRPr lang="en-US" sz="2800" dirty="0"/>
          </a:p>
          <a:p>
            <a:r>
              <a:rPr lang="en-US" sz="2800" b="1" dirty="0" err="1"/>
              <a:t>Sulphite</a:t>
            </a:r>
            <a:r>
              <a:rPr lang="en-US" sz="2800" b="1" dirty="0"/>
              <a:t>                      (SO</a:t>
            </a:r>
            <a:r>
              <a:rPr lang="en-US" sz="2800" b="1" baseline="-25000" dirty="0"/>
              <a:t>3 </a:t>
            </a:r>
            <a:r>
              <a:rPr lang="en-US" sz="2800" b="1" dirty="0"/>
              <a:t>)</a:t>
            </a:r>
            <a:r>
              <a:rPr lang="en-US" sz="2800" b="1" baseline="30000" dirty="0"/>
              <a:t>2-   </a:t>
            </a:r>
            <a:endParaRPr lang="en-US" sz="2800" dirty="0"/>
          </a:p>
          <a:p>
            <a:r>
              <a:rPr lang="en-US" sz="2800" b="1" dirty="0" err="1"/>
              <a:t>Sulphate</a:t>
            </a:r>
            <a:r>
              <a:rPr lang="en-US" sz="2800" b="1" dirty="0"/>
              <a:t>                     (SO</a:t>
            </a:r>
            <a:r>
              <a:rPr lang="en-US" sz="2800" b="1" baseline="-25000" dirty="0"/>
              <a:t>4 </a:t>
            </a:r>
            <a:r>
              <a:rPr lang="en-US" sz="2800" b="1" dirty="0"/>
              <a:t>)</a:t>
            </a:r>
            <a:r>
              <a:rPr lang="en-US" sz="2800" b="1" baseline="30000" dirty="0"/>
              <a:t>2-   </a:t>
            </a:r>
            <a:endParaRPr lang="en-US" sz="2800" dirty="0"/>
          </a:p>
          <a:p>
            <a:r>
              <a:rPr lang="en-US" sz="2800" b="1" dirty="0"/>
              <a:t>Carbonate                   (CO</a:t>
            </a:r>
            <a:r>
              <a:rPr lang="en-US" sz="2800" b="1" baseline="-25000" dirty="0"/>
              <a:t>3 </a:t>
            </a:r>
            <a:r>
              <a:rPr lang="en-US" sz="2800" b="1" dirty="0"/>
              <a:t>)</a:t>
            </a:r>
            <a:r>
              <a:rPr lang="en-US" sz="2800" b="1" baseline="30000" dirty="0"/>
              <a:t>2-   </a:t>
            </a:r>
            <a:endParaRPr lang="en-US" sz="2800" dirty="0"/>
          </a:p>
          <a:p>
            <a:r>
              <a:rPr lang="en-US" sz="2800" b="1" dirty="0" err="1"/>
              <a:t>Hydrogencarbonate</a:t>
            </a:r>
            <a:r>
              <a:rPr lang="en-US" sz="2800" b="1" dirty="0"/>
              <a:t>   (HCO</a:t>
            </a:r>
            <a:r>
              <a:rPr lang="en-US" sz="2800" b="1" baseline="-25000" dirty="0"/>
              <a:t>3 </a:t>
            </a:r>
            <a:r>
              <a:rPr lang="en-US" sz="2800" b="1" dirty="0"/>
              <a:t>)</a:t>
            </a:r>
            <a:r>
              <a:rPr lang="en-US" sz="2800" b="1" baseline="30000" dirty="0"/>
              <a:t>1-   </a:t>
            </a:r>
            <a:endParaRPr lang="en-US" sz="2800" dirty="0"/>
          </a:p>
          <a:p>
            <a:r>
              <a:rPr lang="en-US" sz="2800" b="1" dirty="0"/>
              <a:t>Nitrate                         (NO</a:t>
            </a:r>
            <a:r>
              <a:rPr lang="en-US" sz="2800" b="1" baseline="-25000" dirty="0"/>
              <a:t>3 </a:t>
            </a:r>
            <a:r>
              <a:rPr lang="en-US" sz="2800" b="1" dirty="0"/>
              <a:t>)</a:t>
            </a:r>
            <a:r>
              <a:rPr lang="en-US" sz="2800" b="1" baseline="30000" dirty="0"/>
              <a:t>-   </a:t>
            </a:r>
            <a:endParaRPr lang="en-US" sz="2800" dirty="0"/>
          </a:p>
          <a:p>
            <a:r>
              <a:rPr lang="en-US" sz="2800" b="1" dirty="0"/>
              <a:t>Nitrite                          (NO</a:t>
            </a:r>
            <a:r>
              <a:rPr lang="en-US" sz="2800" b="1" baseline="-25000" dirty="0"/>
              <a:t>2 </a:t>
            </a:r>
            <a:r>
              <a:rPr lang="en-US" sz="2800" b="1" dirty="0"/>
              <a:t>)</a:t>
            </a:r>
            <a:r>
              <a:rPr lang="en-US" sz="2800" b="1" baseline="30000" dirty="0"/>
              <a:t>-   </a:t>
            </a:r>
            <a:endParaRPr lang="en-US" sz="2800" dirty="0"/>
          </a:p>
          <a:p>
            <a:r>
              <a:rPr lang="en-US" sz="2800" b="1" dirty="0"/>
              <a:t>Phosphate                  (PO</a:t>
            </a:r>
            <a:r>
              <a:rPr lang="en-US" sz="2800" b="1" baseline="-25000" dirty="0"/>
              <a:t>4 </a:t>
            </a:r>
            <a:r>
              <a:rPr lang="en-US" sz="2800" b="1" dirty="0"/>
              <a:t>)</a:t>
            </a:r>
            <a:r>
              <a:rPr lang="en-US" sz="2800" b="1" baseline="30000" dirty="0"/>
              <a:t>3-   </a:t>
            </a:r>
            <a:endParaRPr lang="en-US" sz="2800" dirty="0"/>
          </a:p>
          <a:p>
            <a:r>
              <a:rPr lang="en-US" sz="2800" b="1" dirty="0"/>
              <a:t>Hydroxide                          OH</a:t>
            </a:r>
            <a:r>
              <a:rPr lang="en-US" sz="2800" b="1" baseline="30000" dirty="0"/>
              <a:t>-</a:t>
            </a:r>
            <a:endParaRPr lang="en-US" sz="2800" dirty="0"/>
          </a:p>
          <a:p>
            <a:r>
              <a:rPr lang="en-US" sz="2800" b="1" dirty="0"/>
              <a:t>Acetate                      CH</a:t>
            </a:r>
            <a:r>
              <a:rPr lang="en-US" sz="2800" b="1" baseline="-25000" dirty="0"/>
              <a:t>3</a:t>
            </a:r>
            <a:r>
              <a:rPr lang="en-US" sz="2800" b="1" dirty="0"/>
              <a:t>COO</a:t>
            </a:r>
            <a:r>
              <a:rPr lang="en-US" sz="2800" b="1" baseline="30000" dirty="0"/>
              <a:t>-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96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</a:t>
            </a:r>
            <a:r>
              <a:rPr lang="en-US" dirty="0" smtClean="0"/>
              <a:t>Valence of </a:t>
            </a:r>
            <a:r>
              <a:rPr lang="en-US" dirty="0"/>
              <a:t>an atom? 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1295401"/>
            <a:ext cx="876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It is the number of electron lost or gained or shared by an atom in a chemical bond.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058021"/>
              </p:ext>
            </p:extLst>
          </p:nvPr>
        </p:nvGraphicFramePr>
        <p:xfrm>
          <a:off x="228602" y="4127500"/>
          <a:ext cx="8534398" cy="1892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7717"/>
                <a:gridCol w="947717"/>
                <a:gridCol w="947717"/>
                <a:gridCol w="947717"/>
                <a:gridCol w="948706"/>
                <a:gridCol w="948706"/>
                <a:gridCol w="948706"/>
                <a:gridCol w="948706"/>
                <a:gridCol w="948706"/>
              </a:tblGrid>
              <a:tr h="946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Group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6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Valency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8600" y="3200400"/>
            <a:ext cx="87323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In general you can find valence of an atom by looking it in periodic table: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15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</a:t>
            </a:r>
            <a:r>
              <a:rPr lang="en-US" dirty="0"/>
              <a:t>elements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8763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/>
              <a:t>Valency</a:t>
            </a:r>
            <a:r>
              <a:rPr lang="en-US" sz="3600" dirty="0" smtClean="0"/>
              <a:t> </a:t>
            </a:r>
            <a:r>
              <a:rPr lang="en-US" sz="3600" dirty="0"/>
              <a:t>of transition elements is always variable so it is different in different compound.</a:t>
            </a:r>
          </a:p>
          <a:p>
            <a:r>
              <a:rPr lang="en-US" sz="3600" dirty="0"/>
              <a:t>Example:</a:t>
            </a:r>
          </a:p>
          <a:p>
            <a:r>
              <a:rPr lang="en-US" sz="3600" dirty="0"/>
              <a:t>Fe has its </a:t>
            </a:r>
            <a:r>
              <a:rPr lang="en-US" sz="3600" dirty="0" err="1"/>
              <a:t>valency</a:t>
            </a:r>
            <a:r>
              <a:rPr lang="en-US" sz="3600" dirty="0"/>
              <a:t> 2 in FeCl</a:t>
            </a:r>
            <a:r>
              <a:rPr lang="en-US" sz="3600" baseline="-25000" dirty="0"/>
              <a:t>2</a:t>
            </a:r>
            <a:r>
              <a:rPr lang="en-US" sz="3600" dirty="0"/>
              <a:t>  and it has </a:t>
            </a:r>
            <a:r>
              <a:rPr lang="en-US" sz="3600" dirty="0" err="1"/>
              <a:t>valency</a:t>
            </a:r>
            <a:r>
              <a:rPr lang="en-US" sz="3600" dirty="0"/>
              <a:t> 3 in FeCl</a:t>
            </a:r>
            <a:r>
              <a:rPr lang="en-US" sz="3600" baseline="-25000" dirty="0"/>
              <a:t>3 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50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How </a:t>
            </a:r>
            <a:r>
              <a:rPr lang="en-US" b="1" dirty="0"/>
              <a:t>to write a Chemical Formula from the name of a compound?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56"/>
          <a:stretch/>
        </p:blipFill>
        <p:spPr bwMode="auto">
          <a:xfrm>
            <a:off x="609600" y="1371600"/>
            <a:ext cx="7543800" cy="563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16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Aluminium</a:t>
            </a:r>
            <a:r>
              <a:rPr lang="en-US" dirty="0" smtClean="0"/>
              <a:t> </a:t>
            </a:r>
            <a:r>
              <a:rPr lang="en-US" dirty="0" err="1" smtClean="0"/>
              <a:t>Sulphate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2"/>
          <a:stretch/>
        </p:blipFill>
        <p:spPr bwMode="auto">
          <a:xfrm>
            <a:off x="1143000" y="1600200"/>
            <a:ext cx="6559550" cy="4768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26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Relative Atomic Mass(RAM)?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2551837"/>
            <a:ext cx="8839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It is the mass of an atom compared with 1/12</a:t>
            </a:r>
            <a:r>
              <a:rPr lang="en-US" sz="3200" b="1" baseline="30000" dirty="0"/>
              <a:t>th</a:t>
            </a:r>
            <a:r>
              <a:rPr lang="en-US" sz="3200" b="1" dirty="0"/>
              <a:t> part of c-12 isotope. </a:t>
            </a:r>
            <a:endParaRPr lang="en-US" sz="3200" b="1" dirty="0" smtClean="0"/>
          </a:p>
          <a:p>
            <a:r>
              <a:rPr lang="en-US" sz="3200" b="1" dirty="0" smtClean="0"/>
              <a:t>Since </a:t>
            </a:r>
            <a:r>
              <a:rPr lang="en-US" sz="3200" b="1" dirty="0"/>
              <a:t>it is relative to carbon or compared with carbon, it is not having any units. </a:t>
            </a:r>
            <a:endParaRPr lang="en-US" sz="3200" dirty="0"/>
          </a:p>
          <a:p>
            <a:r>
              <a:rPr lang="en-US" sz="3200" b="1" dirty="0"/>
              <a:t>All the periodic table mass are relative atomic mass. 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1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What </a:t>
            </a:r>
            <a:r>
              <a:rPr lang="en-US" b="1" dirty="0"/>
              <a:t>is relative molecular mass(RMM)?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752600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It is the some of all the relative atomic mass of all the atoms in a molecule.</a:t>
            </a:r>
            <a:endParaRPr lang="en-US" sz="3200" dirty="0"/>
          </a:p>
          <a:p>
            <a:r>
              <a:rPr lang="en-US" sz="3200" b="1" dirty="0"/>
              <a:t>H</a:t>
            </a:r>
            <a:r>
              <a:rPr lang="en-US" sz="3200" b="1" baseline="-25000" dirty="0"/>
              <a:t>2</a:t>
            </a:r>
            <a:r>
              <a:rPr lang="en-US" sz="3200" b="1" dirty="0"/>
              <a:t>O = [(H = 1*2=2)+ (0 = 16) = 18]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73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Molar mass?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582341"/>
            <a:ext cx="861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Mass </a:t>
            </a:r>
            <a:r>
              <a:rPr lang="en-US" sz="2400" b="1" dirty="0"/>
              <a:t>of one mole of a substance is molar mass. It is always in grams. </a:t>
            </a:r>
            <a:endParaRPr lang="en-US" sz="2400" b="1" dirty="0" smtClean="0"/>
          </a:p>
          <a:p>
            <a:r>
              <a:rPr lang="en-US" sz="2400" b="1" dirty="0" smtClean="0"/>
              <a:t>The </a:t>
            </a:r>
            <a:r>
              <a:rPr lang="en-US" sz="2400" b="1" dirty="0"/>
              <a:t>Relative mass if used along with grams, it becomes Molar mass. </a:t>
            </a:r>
            <a:endParaRPr lang="en-US" sz="2400" dirty="0"/>
          </a:p>
          <a:p>
            <a:r>
              <a:rPr lang="en-US" sz="2400" b="1" dirty="0"/>
              <a:t>For example : RMM of water is 18. If we use gram with it, it will represent 1 mole water and it will be called as molar mass</a:t>
            </a:r>
            <a:r>
              <a:rPr lang="en-US" sz="2400" b="1" dirty="0" smtClean="0"/>
              <a:t>.</a:t>
            </a:r>
          </a:p>
          <a:p>
            <a:endParaRPr lang="en-US" sz="2400" dirty="0"/>
          </a:p>
          <a:p>
            <a:r>
              <a:rPr lang="en-US" sz="2400" b="1" dirty="0"/>
              <a:t>1 mole water= 18 g = molar mass. Thus molar mass unit is g/mole.</a:t>
            </a:r>
            <a:endParaRPr lang="en-US" sz="2400" dirty="0"/>
          </a:p>
          <a:p>
            <a:r>
              <a:rPr lang="en-US" sz="2400" b="1" dirty="0"/>
              <a:t>H</a:t>
            </a:r>
            <a:r>
              <a:rPr lang="en-US" sz="2400" b="1" baseline="-25000" dirty="0"/>
              <a:t>2</a:t>
            </a:r>
            <a:r>
              <a:rPr lang="en-US" sz="2400" b="1" dirty="0"/>
              <a:t>O = 18</a:t>
            </a:r>
            <a:r>
              <a:rPr lang="en-US" sz="2400" b="1" dirty="0" smtClean="0"/>
              <a:t>]</a:t>
            </a:r>
          </a:p>
          <a:p>
            <a:endParaRPr lang="en-US" sz="2400" dirty="0"/>
          </a:p>
          <a:p>
            <a:r>
              <a:rPr lang="en-US" sz="2400" b="1" dirty="0"/>
              <a:t>Similarly CO</a:t>
            </a:r>
            <a:r>
              <a:rPr lang="en-US" sz="2400" b="1" baseline="-25000" dirty="0"/>
              <a:t>2</a:t>
            </a:r>
            <a:r>
              <a:rPr lang="en-US" sz="2400" b="1" dirty="0"/>
              <a:t>= 44 g= Molar mass.</a:t>
            </a:r>
            <a:endParaRPr lang="en-US" sz="2400" dirty="0"/>
          </a:p>
          <a:p>
            <a:r>
              <a:rPr lang="en-US" sz="2400" b="1" dirty="0"/>
              <a:t>CO</a:t>
            </a:r>
            <a:r>
              <a:rPr lang="en-US" sz="2400" b="1" baseline="-25000" dirty="0"/>
              <a:t>2</a:t>
            </a:r>
            <a:r>
              <a:rPr lang="en-US" sz="2400" b="1" dirty="0"/>
              <a:t>= 12+16*2 = 44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50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Formula Unit Mass?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2551837"/>
            <a:ext cx="868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ionic compounds are not considered as molecules instead as formula units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The mass of formula unit of an ionic compound is also calculated in the same way by adding all the atomic mass.  </a:t>
            </a:r>
          </a:p>
          <a:p>
            <a:r>
              <a:rPr lang="en-US" sz="2800" dirty="0"/>
              <a:t>For example </a:t>
            </a:r>
            <a:r>
              <a:rPr lang="en-US" sz="2800" dirty="0" err="1"/>
              <a:t>KCl</a:t>
            </a:r>
            <a:r>
              <a:rPr lang="en-US" sz="2800" dirty="0"/>
              <a:t> = 1 × 39 + 1 × 35.5 = 74.5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9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3400"/>
            <a:ext cx="8991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What is 1Mole?</a:t>
            </a:r>
            <a:endParaRPr lang="en-US" sz="2800" dirty="0"/>
          </a:p>
          <a:p>
            <a:r>
              <a:rPr lang="en-US" sz="2800" dirty="0"/>
              <a:t> 1 mole is an amount of a substance which contains as many particles as there are in 12 g of C-12 isotopes that is  6.022X10.</a:t>
            </a:r>
            <a:r>
              <a:rPr lang="en-US" sz="2800" baseline="30000" dirty="0"/>
              <a:t>23</a:t>
            </a:r>
            <a:endParaRPr lang="en-US" sz="2800" dirty="0"/>
          </a:p>
          <a:p>
            <a:r>
              <a:rPr lang="en-US" sz="2800" b="1" dirty="0"/>
              <a:t>6.022X10</a:t>
            </a:r>
            <a:r>
              <a:rPr lang="en-US" sz="2800" b="1" baseline="30000" dirty="0"/>
              <a:t>23 </a:t>
            </a:r>
            <a:r>
              <a:rPr lang="en-US" sz="2800" b="1" dirty="0"/>
              <a:t>is known as Avogadro’s number. It is important part of mole concept.</a:t>
            </a:r>
            <a:endParaRPr lang="en-US" sz="2800" dirty="0"/>
          </a:p>
          <a:p>
            <a:r>
              <a:rPr lang="en-US" sz="2800" b="1" dirty="0"/>
              <a:t>Mole= Mass of a substance/Molar Mas</a:t>
            </a:r>
            <a:r>
              <a:rPr lang="en-US" sz="2800" dirty="0"/>
              <a:t>s</a:t>
            </a:r>
          </a:p>
          <a:p>
            <a:r>
              <a:rPr lang="en-US" sz="2800" b="1" dirty="0"/>
              <a:t>Molar Mass is the mass of 1 mole of a substance in grams.</a:t>
            </a:r>
            <a:endParaRPr lang="en-US" sz="2800" dirty="0"/>
          </a:p>
          <a:p>
            <a:r>
              <a:rPr lang="en-US" sz="2800" dirty="0"/>
              <a:t>For example: 1 mole atoms = gram atomic mass = 6.022X10</a:t>
            </a:r>
            <a:r>
              <a:rPr lang="en-US" sz="2800" baseline="30000" dirty="0"/>
              <a:t>23 </a:t>
            </a:r>
            <a:r>
              <a:rPr lang="en-US" sz="2800" dirty="0"/>
              <a:t>atoms</a:t>
            </a:r>
          </a:p>
          <a:p>
            <a:r>
              <a:rPr lang="en-US" sz="2800" dirty="0"/>
              <a:t> 1 mole oxygen atoms = gram atomic mass of oxygen =16 g = 6.022X10</a:t>
            </a:r>
            <a:r>
              <a:rPr lang="en-US" sz="2800" baseline="30000" dirty="0"/>
              <a:t>23 </a:t>
            </a:r>
            <a:r>
              <a:rPr lang="en-US" sz="2800" dirty="0"/>
              <a:t>atoms</a:t>
            </a:r>
          </a:p>
          <a:p>
            <a:r>
              <a:rPr lang="en-US" sz="2800" dirty="0"/>
              <a:t>1 mole molecules = gram molecular mass = 6.022X10</a:t>
            </a:r>
            <a:r>
              <a:rPr lang="en-US" sz="2800" baseline="30000" dirty="0"/>
              <a:t>23 </a:t>
            </a:r>
            <a:r>
              <a:rPr lang="en-US" sz="2800" dirty="0"/>
              <a:t>molecules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1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676401"/>
            <a:ext cx="861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Example –</a:t>
            </a:r>
          </a:p>
          <a:p>
            <a:r>
              <a:rPr lang="en-US" sz="2800" dirty="0"/>
              <a:t>1 mole oxygen molecules = gram molecular mass of oxygen =32 g =</a:t>
            </a:r>
          </a:p>
          <a:p>
            <a:r>
              <a:rPr lang="en-US" sz="2800" dirty="0"/>
              <a:t>6.022X10</a:t>
            </a:r>
            <a:r>
              <a:rPr lang="en-US" sz="2800" baseline="30000" dirty="0"/>
              <a:t>23</a:t>
            </a:r>
            <a:r>
              <a:rPr lang="en-US" sz="2800" dirty="0"/>
              <a:t> oxygen </a:t>
            </a:r>
            <a:r>
              <a:rPr lang="en-US" sz="2800" dirty="0" smtClean="0"/>
              <a:t>molecules</a:t>
            </a:r>
          </a:p>
          <a:p>
            <a:endParaRPr lang="en-US" sz="2800" dirty="0"/>
          </a:p>
          <a:p>
            <a:r>
              <a:rPr lang="en-US" sz="2800" dirty="0"/>
              <a:t>1 mole ions = formula unit mass = 6.022X10</a:t>
            </a:r>
            <a:r>
              <a:rPr lang="en-US" sz="2800" baseline="30000" dirty="0"/>
              <a:t>23 </a:t>
            </a:r>
            <a:r>
              <a:rPr lang="en-US" sz="2800" dirty="0"/>
              <a:t>ions</a:t>
            </a:r>
          </a:p>
          <a:p>
            <a:r>
              <a:rPr lang="en-US" sz="2800" dirty="0"/>
              <a:t>Example – 1 mole( SO</a:t>
            </a:r>
            <a:r>
              <a:rPr lang="en-US" sz="2800" baseline="-25000" dirty="0"/>
              <a:t>4</a:t>
            </a:r>
            <a:r>
              <a:rPr lang="en-US" sz="2800" dirty="0"/>
              <a:t>)</a:t>
            </a:r>
            <a:r>
              <a:rPr lang="en-US" sz="2800" baseline="30000" dirty="0"/>
              <a:t>2-</a:t>
            </a:r>
            <a:r>
              <a:rPr lang="en-US" sz="2800" dirty="0"/>
              <a:t> ions  = formula unit mass of ( SO</a:t>
            </a:r>
            <a:r>
              <a:rPr lang="en-US" sz="2800" baseline="-25000" dirty="0"/>
              <a:t>4</a:t>
            </a:r>
            <a:r>
              <a:rPr lang="en-US" sz="2800" dirty="0"/>
              <a:t>)</a:t>
            </a:r>
            <a:r>
              <a:rPr lang="en-US" sz="2800" baseline="30000" dirty="0"/>
              <a:t>2-</a:t>
            </a:r>
            <a:r>
              <a:rPr lang="en-US" sz="2800" dirty="0"/>
              <a:t>=96g = 6.022X10</a:t>
            </a:r>
            <a:r>
              <a:rPr lang="en-US" sz="2800" baseline="30000" dirty="0"/>
              <a:t>23</a:t>
            </a:r>
            <a:endParaRPr lang="en-US" sz="2800" dirty="0"/>
          </a:p>
          <a:p>
            <a:r>
              <a:rPr lang="en-US" sz="2800" dirty="0"/>
              <a:t> ( SO</a:t>
            </a:r>
            <a:r>
              <a:rPr lang="en-US" sz="2800" baseline="-25000" dirty="0"/>
              <a:t>4</a:t>
            </a:r>
            <a:r>
              <a:rPr lang="en-US" sz="2800" dirty="0"/>
              <a:t>)</a:t>
            </a:r>
            <a:r>
              <a:rPr lang="en-US" sz="2800" baseline="30000" dirty="0"/>
              <a:t>2</a:t>
            </a:r>
            <a:r>
              <a:rPr lang="en-US" sz="2800" dirty="0"/>
              <a:t>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Authored by Anup Sharma MSc B.Ed MRSC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4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1114</Words>
  <Application>Microsoft Office PowerPoint</Application>
  <PresentationFormat>On-screen Show (4:3)</PresentationFormat>
  <Paragraphs>203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Basic Laws of Chemical Combination </vt:lpstr>
      <vt:lpstr>Law of conservation of mass:</vt:lpstr>
      <vt:lpstr>Law of definite proportions</vt:lpstr>
      <vt:lpstr>What is an Atom? </vt:lpstr>
      <vt:lpstr>Symbols of Elements  Dalton proposed some symbols for elements. </vt:lpstr>
      <vt:lpstr>Modern day symbols of elements</vt:lpstr>
      <vt:lpstr>PowerPoint Presentation</vt:lpstr>
      <vt:lpstr>What is a Molecule? </vt:lpstr>
      <vt:lpstr>Atomicity of molecule</vt:lpstr>
      <vt:lpstr>PowerPoint Presentation</vt:lpstr>
      <vt:lpstr>What are ions?  </vt:lpstr>
      <vt:lpstr>PowerPoint Presentation</vt:lpstr>
      <vt:lpstr>What are polyatomic ions? </vt:lpstr>
      <vt:lpstr>What is a Valence of an atom?  </vt:lpstr>
      <vt:lpstr>Transition elements</vt:lpstr>
      <vt:lpstr> How to write a Chemical Formula from the name of a compound? </vt:lpstr>
      <vt:lpstr>Aluminium Sulphate</vt:lpstr>
      <vt:lpstr>What is Relative Atomic Mass(RAM)? </vt:lpstr>
      <vt:lpstr> What is relative molecular mass(RMM)? </vt:lpstr>
      <vt:lpstr>What is Molar mass? </vt:lpstr>
      <vt:lpstr>What is Formula Unit Mass?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Laws of Chemical Combination </dc:title>
  <dc:creator>Anup Sharma</dc:creator>
  <cp:lastModifiedBy>Anup Sharma</cp:lastModifiedBy>
  <cp:revision>5</cp:revision>
  <dcterms:created xsi:type="dcterms:W3CDTF">2006-08-16T00:00:00Z</dcterms:created>
  <dcterms:modified xsi:type="dcterms:W3CDTF">2019-11-27T12:35:40Z</dcterms:modified>
</cp:coreProperties>
</file>